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</p:sldMasterIdLst>
  <p:notesMasterIdLst>
    <p:notesMasterId r:id="rId21"/>
  </p:notesMasterIdLst>
  <p:sldIdLst>
    <p:sldId id="274" r:id="rId4"/>
    <p:sldId id="301" r:id="rId5"/>
    <p:sldId id="388" r:id="rId6"/>
    <p:sldId id="259" r:id="rId7"/>
    <p:sldId id="386" r:id="rId8"/>
    <p:sldId id="389" r:id="rId9"/>
    <p:sldId id="392" r:id="rId10"/>
    <p:sldId id="394" r:id="rId11"/>
    <p:sldId id="391" r:id="rId12"/>
    <p:sldId id="384" r:id="rId13"/>
    <p:sldId id="385" r:id="rId14"/>
    <p:sldId id="387" r:id="rId15"/>
    <p:sldId id="390" r:id="rId16"/>
    <p:sldId id="383" r:id="rId17"/>
    <p:sldId id="273" r:id="rId18"/>
    <p:sldId id="373" r:id="rId19"/>
    <p:sldId id="375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B7E47"/>
    <a:srgbClr val="E97132"/>
    <a:srgbClr val="000000"/>
    <a:srgbClr val="5E260A"/>
    <a:srgbClr val="692A0B"/>
    <a:srgbClr val="80350E"/>
    <a:srgbClr val="7D2A01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343" autoAdjust="0"/>
  </p:normalViewPr>
  <p:slideViewPr>
    <p:cSldViewPr snapToGrid="0">
      <p:cViewPr varScale="1">
        <p:scale>
          <a:sx n="59" d="100"/>
          <a:sy n="59" d="100"/>
        </p:scale>
        <p:origin x="161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2000" cap="none" baseline="0" dirty="0"/>
              <a:t>Provinces</a:t>
            </a:r>
            <a:r>
              <a:rPr lang="fr-BE" sz="2000" dirty="0"/>
              <a:t>/</a:t>
            </a:r>
            <a:r>
              <a:rPr lang="fr-BE" sz="2000" cap="none" baseline="0" dirty="0"/>
              <a:t>Région</a:t>
            </a:r>
          </a:p>
        </c:rich>
      </c:tx>
      <c:layout>
        <c:manualLayout>
          <c:xMode val="edge"/>
          <c:yMode val="edge"/>
          <c:x val="0.3976772801609382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203459891509223"/>
          <c:y val="5.327401916787497E-2"/>
          <c:w val="0.82557831782603786"/>
          <c:h val="0.826210755299311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Provinces/Région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Anvers</c:v>
                </c:pt>
                <c:pt idx="1">
                  <c:v>Flandre occidentale</c:v>
                </c:pt>
                <c:pt idx="2">
                  <c:v>Flandre orientale</c:v>
                </c:pt>
                <c:pt idx="3">
                  <c:v>Limbourg</c:v>
                </c:pt>
                <c:pt idx="4">
                  <c:v>Brabant flamand</c:v>
                </c:pt>
                <c:pt idx="5">
                  <c:v>Bruxelles capitale</c:v>
                </c:pt>
                <c:pt idx="6">
                  <c:v>Namur</c:v>
                </c:pt>
                <c:pt idx="7">
                  <c:v>Hainaut</c:v>
                </c:pt>
                <c:pt idx="8">
                  <c:v>Liège</c:v>
                </c:pt>
                <c:pt idx="9">
                  <c:v>Luxembourg</c:v>
                </c:pt>
                <c:pt idx="10">
                  <c:v>Brabant wallon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6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A-4E25-84C1-EB92344B4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2330864"/>
        <c:axId val="2042336144"/>
      </c:barChart>
      <c:valAx>
        <c:axId val="2042336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2330864"/>
        <c:crosses val="autoZero"/>
        <c:crossBetween val="between"/>
      </c:valAx>
      <c:catAx>
        <c:axId val="2042330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2336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spcAft>
                <a:spcPts val="600"/>
              </a:spcAft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2400" b="1" i="0" u="none" strike="noStrike" baseline="0" dirty="0">
                <a:effectLst/>
              </a:rPr>
              <a:t>Evolution de la consommation annuelle de produits équitables par Belge </a:t>
            </a:r>
            <a:r>
              <a:rPr lang="fr-BE" sz="1800" b="0" i="0" u="none" strike="noStrike" baseline="0" dirty="0">
                <a:effectLst/>
              </a:rPr>
              <a:t>(€)</a:t>
            </a:r>
            <a:endParaRPr lang="fr-BE" sz="2400" b="1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1842201339789701"/>
          <c:y val="2.7610803018612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spcAft>
              <a:spcPts val="600"/>
            </a:spcAft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3936798004464418E-2"/>
          <c:y val="0.16941298232969562"/>
          <c:w val="0.87123488088989154"/>
          <c:h val="0.7023154223740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 Nord-Sud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81-4D4D-A911-F65EE58F30E6}"/>
              </c:ext>
            </c:extLst>
          </c:dPt>
          <c:dLbls>
            <c:dLbl>
              <c:idx val="0"/>
              <c:layout>
                <c:manualLayout>
                  <c:x val="1.8910741301059002E-3"/>
                  <c:y val="-0.102250632479604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81-4D4D-A911-F65EE58F30E6}"/>
                </c:ext>
              </c:extLst>
            </c:dLbl>
            <c:dLbl>
              <c:idx val="1"/>
              <c:layout>
                <c:manualLayout>
                  <c:x val="-3.4669291882656563E-17"/>
                  <c:y val="-0.11953124264694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81-4D4D-A911-F65EE58F30E6}"/>
                </c:ext>
              </c:extLst>
            </c:dLbl>
            <c:dLbl>
              <c:idx val="2"/>
              <c:layout>
                <c:manualLayout>
                  <c:x val="1.8910741301059002E-3"/>
                  <c:y val="-0.140624911168594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81-4D4D-A911-F65EE58F30E6}"/>
                </c:ext>
              </c:extLst>
            </c:dLbl>
            <c:dLbl>
              <c:idx val="3"/>
              <c:layout>
                <c:manualLayout>
                  <c:x val="-6.0697379006005466E-8"/>
                  <c:y val="-0.184541112637582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527231467473516E-2"/>
                      <c:h val="5.43546931407942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B81-4D4D-A911-F65EE58F30E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B81-4D4D-A911-F65EE58F30E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B81-4D4D-A911-F65EE58F30E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533-49D0-B16C-36EEA4F3D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8.6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  <c:pt idx="5">
                  <c:v>23.5</c:v>
                </c:pt>
                <c:pt idx="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B81-4D4D-A911-F65EE58F30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 local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8910741301059002E-3"/>
                  <c:y val="-7.2481452002615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81-4D4D-A911-F65EE58F30E6}"/>
                </c:ext>
              </c:extLst>
            </c:dLbl>
            <c:dLbl>
              <c:idx val="5"/>
              <c:layout>
                <c:manualLayout>
                  <c:x val="-1.3867716753062625E-16"/>
                  <c:y val="-8.43749948096091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81-4D4D-A911-F65EE58F30E6}"/>
                </c:ext>
              </c:extLst>
            </c:dLbl>
            <c:dLbl>
              <c:idx val="6"/>
              <c:layout>
                <c:manualLayout>
                  <c:x val="1.8212668904578236E-3"/>
                  <c:y val="-7.997970768571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33-49D0-B16C-36EEA4F3D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4">
                  <c:v>4.5</c:v>
                </c:pt>
                <c:pt idx="5">
                  <c:v>5.7</c:v>
                </c:pt>
                <c:pt idx="6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81-4D4D-A911-F65EE58F30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364676591"/>
        <c:axId val="364677423"/>
      </c:barChart>
      <c:catAx>
        <c:axId val="364676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4677423"/>
        <c:crosses val="autoZero"/>
        <c:auto val="1"/>
        <c:lblAlgn val="ctr"/>
        <c:lblOffset val="100"/>
        <c:noMultiLvlLbl val="0"/>
      </c:catAx>
      <c:valAx>
        <c:axId val="3646774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4676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710869755817774"/>
          <c:y val="0.1748095472330353"/>
          <c:w val="0.48373043177201874"/>
          <c:h val="5.17124918275107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0.05946</cdr:x>
      <cdr:y>0.0684</cdr:y>
    </cdr:from>
    <cdr:to>
      <cdr:x>0.97335</cdr:x>
      <cdr:y>0.98656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E08E1FE-FD64-C7FB-E5D3-4912CACB835A}"/>
            </a:ext>
          </a:extLst>
        </cdr:cNvPr>
        <cdr:cNvSpPr txBox="1"/>
      </cdr:nvSpPr>
      <cdr:spPr>
        <a:xfrm xmlns:a="http://schemas.openxmlformats.org/drawingml/2006/main">
          <a:off x="439944" y="417261"/>
          <a:ext cx="6761865" cy="5601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BDF2C-A8C1-4835-8F8C-EA115C206CD3}" type="datetimeFigureOut">
              <a:rPr lang="fr-BE" smtClean="0"/>
              <a:t>06-06-24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0429E-2CFA-4460-9E55-EA48AC1CDB8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394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5AE5AE-93BC-4FCF-BB91-1B17E1C316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0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0429E-2CFA-4460-9E55-EA48AC1CDB8C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5453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0429E-2CFA-4460-9E55-EA48AC1CDB8C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983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0429E-2CFA-4460-9E55-EA48AC1CDB8C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549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0429E-2CFA-4460-9E55-EA48AC1CDB8C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988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A8F2-2B5E-5AF1-79A9-26FDB808F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C867D-8275-A02F-7D2E-F9CD991C6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AF4B1-9B09-7DF7-5919-875D19E3D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648D-571D-4634-860E-2DF089B3B0F4}" type="datetimeFigureOut">
              <a:rPr lang="fr-BE" smtClean="0"/>
              <a:t>06-06-24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CE93F-061B-40A1-B6F5-59F41808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B0692-D1BA-EEDF-F1C8-65F1F99F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6BF-2C80-4E62-8310-16840EBAC15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381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250F4-45BD-20FF-C2F9-10D6A3BB5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59BB8-5229-8847-46F0-92F13E33D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E43B3-DCC7-27EA-EF15-1815A4DF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648D-571D-4634-860E-2DF089B3B0F4}" type="datetimeFigureOut">
              <a:rPr lang="fr-BE" smtClean="0"/>
              <a:t>06-06-24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47D7D-61C9-DFE6-09BF-516DA890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2BC44-0C6A-4079-364E-6F6284C2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6BF-2C80-4E62-8310-16840EBAC15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49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D3FC7D-33E4-636E-A262-EBB71DC79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043FC-3BDA-A442-B9DE-5C257EE8C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57EA4-EE77-5127-9439-2CC19E72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648D-571D-4634-860E-2DF089B3B0F4}" type="datetimeFigureOut">
              <a:rPr lang="fr-BE" smtClean="0"/>
              <a:t>06-06-24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B8B23-CAAB-28D2-35AC-8BB9ECAA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92AF2-A634-927F-FA42-7D303518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6BF-2C80-4E62-8310-16840EBAC15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241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couverture 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5565" y="1887794"/>
            <a:ext cx="6616513" cy="1651666"/>
          </a:xfrm>
        </p:spPr>
        <p:txBody>
          <a:bodyPr anchor="b">
            <a:normAutofit/>
          </a:bodyPr>
          <a:lstStyle>
            <a:lvl1pPr marL="92075" indent="0" algn="l">
              <a:defRPr sz="4400">
                <a:solidFill>
                  <a:srgbClr val="D81A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5565" y="3670864"/>
            <a:ext cx="6616513" cy="1166607"/>
          </a:xfrm>
        </p:spPr>
        <p:txBody>
          <a:bodyPr>
            <a:normAutofit/>
          </a:bodyPr>
          <a:lstStyle>
            <a:lvl1pPr marL="92075" indent="0" algn="l">
              <a:buNone/>
              <a:defRPr sz="2400">
                <a:solidFill>
                  <a:srgbClr val="5857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64387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puce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799302" y="1825625"/>
            <a:ext cx="8637789" cy="4351338"/>
          </a:xfrm>
        </p:spPr>
        <p:txBody>
          <a:bodyPr/>
          <a:lstStyle>
            <a:lvl1pPr marL="268288" indent="-268288">
              <a:tabLst/>
              <a:defRPr/>
            </a:lvl1pPr>
            <a:lvl2pPr marL="628650" indent="-171450">
              <a:tabLst>
                <a:tab pos="360363" algn="l"/>
              </a:tabLst>
              <a:defRPr/>
            </a:lvl2pPr>
            <a:lvl3pPr marL="1081088" indent="-166688">
              <a:tabLst>
                <a:tab pos="360363" algn="l"/>
              </a:tabLst>
              <a:defRPr/>
            </a:lvl3pPr>
            <a:lvl4pPr marL="1524000" indent="-152400">
              <a:tabLst>
                <a:tab pos="360363" algn="l"/>
              </a:tabLst>
              <a:defRPr/>
            </a:lvl4pPr>
            <a:lvl5pPr marL="1976438" indent="-147638">
              <a:tabLst>
                <a:tab pos="360363" algn="l"/>
              </a:tabLst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/>
              <a:t>Troisième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516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799302" y="1825625"/>
            <a:ext cx="4220498" cy="4351338"/>
          </a:xfrm>
        </p:spPr>
        <p:txBody>
          <a:bodyPr/>
          <a:lstStyle>
            <a:lvl1pPr marL="268288" indent="-268288">
              <a:defRPr/>
            </a:lvl1pPr>
            <a:lvl2pPr marL="628650" indent="-171450">
              <a:defRPr/>
            </a:lvl2pPr>
            <a:lvl3pPr marL="1081088" indent="-166688">
              <a:defRPr/>
            </a:lvl3pPr>
            <a:lvl4pPr marL="1431925" indent="-60325">
              <a:defRPr/>
            </a:lvl4pPr>
            <a:lvl5pPr marL="1976438" indent="-147638"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/>
              <a:t>Troisième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264891" cy="4351338"/>
          </a:xfrm>
        </p:spPr>
        <p:txBody>
          <a:bodyPr/>
          <a:lstStyle>
            <a:lvl1pPr marL="268288" indent="-268288">
              <a:defRPr/>
            </a:lvl1pPr>
            <a:lvl2pPr marL="628650" indent="-171450">
              <a:defRPr/>
            </a:lvl2pPr>
            <a:lvl3pPr marL="1081088" indent="-166688">
              <a:defRPr/>
            </a:lvl3pPr>
            <a:lvl4pPr marL="1524000" indent="-152400">
              <a:defRPr/>
            </a:lvl4pPr>
            <a:lvl5pPr marL="1976438" indent="-147638"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/>
              <a:t>Troisième niveau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5C545CE-72B3-4E12-8B98-DFF48004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9777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5CF8457-64FC-4063-9862-B0916BDE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875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v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29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text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4144" y="2057400"/>
            <a:ext cx="4331853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5998" y="2057400"/>
            <a:ext cx="433185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D5FE63B-9C10-455C-A818-4D3606BB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71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84D0-A01C-4A7F-87F3-9CC8A7FD71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DE30-6867-4224-A3F8-A13850866E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couvertur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5565" y="1887794"/>
            <a:ext cx="6616513" cy="1651666"/>
          </a:xfrm>
        </p:spPr>
        <p:txBody>
          <a:bodyPr anchor="b">
            <a:normAutofit/>
          </a:bodyPr>
          <a:lstStyle>
            <a:lvl1pPr marL="92075" indent="0" algn="l">
              <a:defRPr sz="4400">
                <a:solidFill>
                  <a:srgbClr val="D81A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5565" y="3670864"/>
            <a:ext cx="6616513" cy="1166607"/>
          </a:xfrm>
        </p:spPr>
        <p:txBody>
          <a:bodyPr>
            <a:normAutofit/>
          </a:bodyPr>
          <a:lstStyle>
            <a:lvl1pPr marL="92075" indent="0" algn="l">
              <a:buNone/>
              <a:defRPr sz="2400">
                <a:solidFill>
                  <a:srgbClr val="5857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3452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88082-CF8A-B753-446A-F98FD3F0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D209B-5A85-3681-F72D-B7AE5A44E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461C9-D69C-67DD-04F4-6D275104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648D-571D-4634-860E-2DF089B3B0F4}" type="datetimeFigureOut">
              <a:rPr lang="fr-BE" smtClean="0"/>
              <a:t>06-06-24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A2C16-0F65-1B5F-F49D-C04AC3B9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F8990-2FB1-5339-CE44-CA055CCB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6BF-2C80-4E62-8310-16840EBAC15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9551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pu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799302" y="1825625"/>
            <a:ext cx="8637789" cy="4351338"/>
          </a:xfrm>
        </p:spPr>
        <p:txBody>
          <a:bodyPr/>
          <a:lstStyle>
            <a:lvl1pPr marL="268288" indent="-268288">
              <a:tabLst/>
              <a:defRPr/>
            </a:lvl1pPr>
            <a:lvl2pPr marL="628650" indent="-171450">
              <a:tabLst>
                <a:tab pos="360363" algn="l"/>
              </a:tabLst>
              <a:defRPr/>
            </a:lvl2pPr>
            <a:lvl3pPr marL="1081088" indent="-166688">
              <a:tabLst>
                <a:tab pos="360363" algn="l"/>
              </a:tabLst>
              <a:defRPr/>
            </a:lvl3pPr>
            <a:lvl4pPr marL="1524000" indent="-152400">
              <a:tabLst>
                <a:tab pos="360363" algn="l"/>
              </a:tabLst>
              <a:defRPr/>
            </a:lvl4pPr>
            <a:lvl5pPr marL="1976438" indent="-147638">
              <a:tabLst>
                <a:tab pos="360363" algn="l"/>
              </a:tabLst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/>
              <a:t>Troisième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2255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799302" y="1825625"/>
            <a:ext cx="4220498" cy="4351338"/>
          </a:xfrm>
        </p:spPr>
        <p:txBody>
          <a:bodyPr/>
          <a:lstStyle>
            <a:lvl1pPr marL="268288" indent="-268288">
              <a:defRPr/>
            </a:lvl1pPr>
            <a:lvl2pPr marL="628650" indent="-171450">
              <a:defRPr/>
            </a:lvl2pPr>
            <a:lvl3pPr marL="1081088" indent="-166688">
              <a:defRPr/>
            </a:lvl3pPr>
            <a:lvl4pPr marL="1431925" indent="-60325">
              <a:defRPr/>
            </a:lvl4pPr>
            <a:lvl5pPr marL="1976438" indent="-147638"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/>
              <a:t>Troisième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264891" cy="4351338"/>
          </a:xfrm>
        </p:spPr>
        <p:txBody>
          <a:bodyPr/>
          <a:lstStyle>
            <a:lvl1pPr marL="268288" indent="-268288">
              <a:defRPr/>
            </a:lvl1pPr>
            <a:lvl2pPr marL="628650" indent="-171450">
              <a:defRPr/>
            </a:lvl2pPr>
            <a:lvl3pPr marL="1081088" indent="-166688">
              <a:defRPr/>
            </a:lvl3pPr>
            <a:lvl4pPr marL="1524000" indent="-152400">
              <a:defRPr/>
            </a:lvl4pPr>
            <a:lvl5pPr marL="1976438" indent="-147638"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/>
              <a:t>Troisième niveau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5C545CE-72B3-4E12-8B98-DFF48004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0099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5CF8457-64FC-4063-9862-B0916BDE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593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142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4144" y="2057400"/>
            <a:ext cx="4331853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5998" y="2057400"/>
            <a:ext cx="433185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D5FE63B-9C10-455C-A818-4D3606BB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7986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84D0-A01C-4A7F-87F3-9CC8A7FD71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DE30-6867-4224-A3F8-A13850866E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799520" y="345600"/>
            <a:ext cx="86371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799520" y="1825560"/>
            <a:ext cx="86371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B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005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79C1-8384-54BF-9DF1-E212FB3B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1EC88-BA3A-BF66-80F8-7CCE9A9D9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0C02C-0A83-7388-3239-3A1D107E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648D-571D-4634-860E-2DF089B3B0F4}" type="datetimeFigureOut">
              <a:rPr lang="fr-BE" smtClean="0"/>
              <a:t>06-06-24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30201-0246-7C08-3F39-12358569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B38AD-3872-7546-E6C2-EC6B7B90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6BF-2C80-4E62-8310-16840EBAC15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397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E899-A789-C055-6A0B-CF73E7D0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5B5A2-9893-57C2-9170-39809ECC0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799B4-68F3-F300-D71E-EEC0E9A96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A592F-3C82-B694-470D-AFEE552B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648D-571D-4634-860E-2DF089B3B0F4}" type="datetimeFigureOut">
              <a:rPr lang="fr-BE" smtClean="0"/>
              <a:t>06-06-24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8DC7B-2959-4707-9D9A-933111020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A095E-EC6C-395E-6D87-A1ED7CD0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6BF-2C80-4E62-8310-16840EBAC15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967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63D6-8A00-F582-7836-C4757209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1BDB0-F02C-C13A-5632-AC117C5F5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08F78-92B0-BC19-AB6A-58572E1CA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DCA40-AE27-AE92-DB1A-1E4FBAC6F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70C1C6-96BE-E7D0-998B-4C260D3A2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11E8C5-543F-2912-A9B8-B2BD78FA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648D-571D-4634-860E-2DF089B3B0F4}" type="datetimeFigureOut">
              <a:rPr lang="fr-BE" smtClean="0"/>
              <a:t>06-06-24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A9C76D-1AA7-1750-C8C6-E5B116CE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76CF99-F90D-0812-FAEC-D1762AFC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6BF-2C80-4E62-8310-16840EBAC15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400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D6D2-82C0-81E6-0A84-C2213457E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F7177-54E5-39DF-9856-1164A957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648D-571D-4634-860E-2DF089B3B0F4}" type="datetimeFigureOut">
              <a:rPr lang="fr-BE" smtClean="0"/>
              <a:t>06-06-24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E22B6-F9A9-E8B0-3FC3-166FA12E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85A49-7206-7426-2CC6-77091FC83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6BF-2C80-4E62-8310-16840EBAC15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59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FBF9CF-F44D-3C7B-AFFD-41A67F11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648D-571D-4634-860E-2DF089B3B0F4}" type="datetimeFigureOut">
              <a:rPr lang="fr-BE" smtClean="0"/>
              <a:t>06-06-24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8672F-DAB3-EAFD-7840-417B50204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C4393-21A2-94A2-157D-C3A5C1C6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6BF-2C80-4E62-8310-16840EBAC15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164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DB203-5DE4-C147-0C9B-321C2777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C68AD-D3ED-0BAF-4C2E-1B784E1F0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9CACB-A9A4-79BA-2C51-0A4936CD7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B40E5-8369-06D4-8173-778B115A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648D-571D-4634-860E-2DF089B3B0F4}" type="datetimeFigureOut">
              <a:rPr lang="fr-BE" smtClean="0"/>
              <a:t>06-06-24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35F6D-BD46-54A5-A079-1674679D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2768C-94E9-DCEC-C6C8-98EA510A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6BF-2C80-4E62-8310-16840EBAC15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513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A7A5-5E81-6B0C-C78B-707B63D18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1E766-BDE3-2413-5EAD-3ED243AF2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DAC28-B65D-FA72-6AA6-54148AB23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33ACE-4BBF-DAF4-9003-72248FFF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648D-571D-4634-860E-2DF089B3B0F4}" type="datetimeFigureOut">
              <a:rPr lang="fr-BE" smtClean="0"/>
              <a:t>06-06-24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07AB4-A07F-53C3-40A2-37F58DBE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FBFEF-E0D7-48A6-5517-C17B593D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6BF-2C80-4E62-8310-16840EBAC15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672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3A316-18C0-C601-A2D1-855F897B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183A6-2154-FE69-7F09-8022FEF26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7ED02-9982-2F53-C564-63D1EB4C4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01648D-571D-4634-860E-2DF089B3B0F4}" type="datetimeFigureOut">
              <a:rPr lang="fr-BE" smtClean="0"/>
              <a:t>06-06-24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0F955-C3EA-0667-F9E6-C3B7E712C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2F4BD-3511-8C15-B891-6E762B28A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116BF-2C80-4E62-8310-16840EBAC15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6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/>
              <a:t>Troisième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5389CC9-17CE-4DF9-8474-521CFDDE49E8}" type="datetimeFigureOut">
              <a:rPr lang="fr-BE" smtClean="0"/>
              <a:pPr/>
              <a:t>06-06-24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8C414BF-7573-4B63-9595-FD7681D99699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965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81A1A"/>
          </a:solidFill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rgbClr val="D81A1C"/>
        </a:buClr>
        <a:buFont typeface="Arial" panose="020B0604020202020204" pitchFamily="34" charset="0"/>
        <a:buChar char="•"/>
        <a:defRPr sz="2800" kern="1200">
          <a:solidFill>
            <a:srgbClr val="5857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57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rgbClr val="5857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5857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/>
              <a:t>Troisième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5389CC9-17CE-4DF9-8474-521CFDDE49E8}" type="datetimeFigureOut">
              <a:rPr lang="fr-BE" smtClean="0"/>
              <a:pPr/>
              <a:t>06-06-24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8C414BF-7573-4B63-9595-FD7681D99699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151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81A1A"/>
          </a:solidFill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rgbClr val="D81A1C"/>
        </a:buClr>
        <a:buFont typeface="Arial" panose="020B0604020202020204" pitchFamily="34" charset="0"/>
        <a:buChar char="•"/>
        <a:defRPr sz="2800" kern="1200">
          <a:solidFill>
            <a:srgbClr val="5857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57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rgbClr val="5857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5857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c-enabel.be/fr/2023/09/27/enquete-consommation-responsable-2023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tdc-enabel.be/fr/2023/09/27/enquete-consommation-responsable-2023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c-enabel.be/fr/2023/09/27/enquete-consommation-responsable-2023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emaineducommerceequitable.be/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c-enabel.be/fr/2023/09/27/enquete-consommation-responsable-2023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5" Type="http://schemas.openxmlformats.org/officeDocument/2006/relationships/hyperlink" Target="https://www.tdc-enabel.be/fr/2023/09/27/enquete-consommation-responsable-2023/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c-enabel.be/fr/2023/09/27/enquete-consommation-responsable-2023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dc-enabel.be/fr/2023/09/27/enquete-consommation-responsable-2023/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3FC325-EB6C-45AD-9375-B3D816610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668" y="2967812"/>
            <a:ext cx="6616513" cy="1721754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fr-BE" sz="6000" b="1" dirty="0"/>
              <a:t>Communes du commerce équitable</a:t>
            </a:r>
            <a:br>
              <a:rPr lang="fr-BE" sz="3600" dirty="0">
                <a:solidFill>
                  <a:schemeClr val="tx1"/>
                </a:solidFill>
              </a:rPr>
            </a:br>
            <a:br>
              <a:rPr lang="fr-BE" sz="3600" dirty="0"/>
            </a:br>
            <a:r>
              <a:rPr lang="fr-BE" sz="3600" dirty="0"/>
              <a:t>6 juin 2024</a:t>
            </a:r>
            <a:endParaRPr lang="fr-BE" dirty="0">
              <a:solidFill>
                <a:srgbClr val="58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7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BA605-8C7A-289A-2F23-7E9A8052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Notoriété des produits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6122-C021-CEC9-B3A3-D6A8149A1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"/>
          <a:stretch/>
        </p:blipFill>
        <p:spPr>
          <a:xfrm>
            <a:off x="1518697" y="1671024"/>
            <a:ext cx="10003670" cy="5001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D6DF48-2600-F10B-4BBE-790AEB7039B5}"/>
              </a:ext>
            </a:extLst>
          </p:cNvPr>
          <p:cNvSpPr txBox="1"/>
          <p:nvPr/>
        </p:nvSpPr>
        <p:spPr>
          <a:xfrm>
            <a:off x="316992" y="4974336"/>
            <a:ext cx="106070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50" u="sng" dirty="0"/>
              <a:t>Source</a:t>
            </a:r>
            <a:r>
              <a:rPr lang="fr-BE" sz="1050" dirty="0"/>
              <a:t> : </a:t>
            </a:r>
            <a:r>
              <a:rPr lang="fr-BE" sz="1050" dirty="0">
                <a:hlinkClick r:id="rId3"/>
              </a:rPr>
              <a:t>Enquête d’opinion sur la consommation responsable </a:t>
            </a:r>
            <a:r>
              <a:rPr lang="fr-BE" sz="1050" dirty="0"/>
              <a:t>2023 – TDC/Incidence</a:t>
            </a:r>
          </a:p>
        </p:txBody>
      </p:sp>
    </p:spTree>
    <p:extLst>
      <p:ext uri="{BB962C8B-B14F-4D97-AF65-F5344CB8AC3E}">
        <p14:creationId xmlns:p14="http://schemas.microsoft.com/office/powerpoint/2010/main" val="168953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DB98-A523-BF08-AB3B-2C6B3EB9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Accord sur la définition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DCF68-BF67-69FF-491C-52D7D8AF0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422" y="1625304"/>
            <a:ext cx="9983593" cy="49917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D367C9-DD40-813D-2CF1-511B79F3105E}"/>
              </a:ext>
            </a:extLst>
          </p:cNvPr>
          <p:cNvSpPr/>
          <p:nvPr/>
        </p:nvSpPr>
        <p:spPr>
          <a:xfrm>
            <a:off x="6839712" y="3429000"/>
            <a:ext cx="2767584" cy="509016"/>
          </a:xfrm>
          <a:prstGeom prst="rect">
            <a:avLst/>
          </a:prstGeom>
          <a:solidFill>
            <a:srgbClr val="FFFF00">
              <a:alpha val="1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B22298-1FA6-9973-AA20-DDF697A50B5E}"/>
              </a:ext>
            </a:extLst>
          </p:cNvPr>
          <p:cNvSpPr txBox="1"/>
          <p:nvPr/>
        </p:nvSpPr>
        <p:spPr>
          <a:xfrm>
            <a:off x="438912" y="5315712"/>
            <a:ext cx="106070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50" u="sng" dirty="0"/>
              <a:t>Source</a:t>
            </a:r>
            <a:r>
              <a:rPr lang="fr-BE" sz="1050" dirty="0"/>
              <a:t> : </a:t>
            </a:r>
            <a:r>
              <a:rPr lang="fr-BE" sz="1050" dirty="0">
                <a:hlinkClick r:id="rId4"/>
              </a:rPr>
              <a:t>Enquête d’opinion sur la consommation responsable </a:t>
            </a:r>
            <a:r>
              <a:rPr lang="fr-BE" sz="1050" dirty="0"/>
              <a:t>2023 – TDC/Incidence</a:t>
            </a:r>
          </a:p>
        </p:txBody>
      </p:sp>
    </p:spTree>
    <p:extLst>
      <p:ext uri="{BB962C8B-B14F-4D97-AF65-F5344CB8AC3E}">
        <p14:creationId xmlns:p14="http://schemas.microsoft.com/office/powerpoint/2010/main" val="401128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66D87-8471-AEE8-1F26-99132681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Hiérarchisation de types de produits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8C1DF-655A-D269-7A63-B7F06969A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3" y="1698456"/>
            <a:ext cx="9564890" cy="49788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70D877-A9D3-5672-332D-27AC5CADEE3B}"/>
              </a:ext>
            </a:extLst>
          </p:cNvPr>
          <p:cNvSpPr txBox="1"/>
          <p:nvPr/>
        </p:nvSpPr>
        <p:spPr>
          <a:xfrm>
            <a:off x="10552443" y="4910764"/>
            <a:ext cx="106070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50" u="sng" dirty="0"/>
              <a:t>Source</a:t>
            </a:r>
            <a:r>
              <a:rPr lang="fr-BE" sz="1050" dirty="0"/>
              <a:t> : </a:t>
            </a:r>
            <a:r>
              <a:rPr lang="fr-BE" sz="1050" dirty="0">
                <a:hlinkClick r:id="rId3"/>
              </a:rPr>
              <a:t>Enquête d’opinion sur la consommation responsable </a:t>
            </a:r>
            <a:r>
              <a:rPr lang="fr-BE" sz="1050" dirty="0"/>
              <a:t>2023 – TDC/Incidence</a:t>
            </a:r>
          </a:p>
        </p:txBody>
      </p:sp>
    </p:spTree>
    <p:extLst>
      <p:ext uri="{BB962C8B-B14F-4D97-AF65-F5344CB8AC3E}">
        <p14:creationId xmlns:p14="http://schemas.microsoft.com/office/powerpoint/2010/main" val="808359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280C-3712-63D5-27FA-1DABF97A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302" y="345461"/>
            <a:ext cx="10179338" cy="1325563"/>
          </a:xfrm>
        </p:spPr>
        <p:txBody>
          <a:bodyPr>
            <a:normAutofit/>
          </a:bodyPr>
          <a:lstStyle/>
          <a:p>
            <a:r>
              <a:rPr lang="fr-BE" sz="4000" dirty="0"/>
              <a:t>Le commerce équitable de produits belges</a:t>
            </a:r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90ACB64F-71E4-6BC3-EF33-F9C31FA9748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456" y="2847377"/>
            <a:ext cx="10717970" cy="3384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C749C-E838-93D9-E8D2-729121404572}"/>
              </a:ext>
            </a:extLst>
          </p:cNvPr>
          <p:cNvSpPr txBox="1"/>
          <p:nvPr/>
        </p:nvSpPr>
        <p:spPr>
          <a:xfrm>
            <a:off x="755574" y="5865223"/>
            <a:ext cx="30587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fr-B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Baromètre 2022 sur le commerce équitable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40268-2043-2C0B-A8B2-3C2AC4AB5F48}"/>
              </a:ext>
            </a:extLst>
          </p:cNvPr>
          <p:cNvSpPr txBox="1"/>
          <p:nvPr/>
        </p:nvSpPr>
        <p:spPr>
          <a:xfrm>
            <a:off x="1799302" y="1521814"/>
            <a:ext cx="87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68 % des personnes interrogées considèrent que le commerce équitable doit aussi concerner les paysans belges et européens </a:t>
            </a: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69B3925C-423E-21A9-A8DF-1B42D36E98A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79715" y="2570378"/>
            <a:ext cx="990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 : Pensez-vous que le commerce équitable doit également concerner les paysans belges, européens ?</a:t>
            </a:r>
          </a:p>
        </p:txBody>
      </p:sp>
    </p:spTree>
    <p:extLst>
      <p:ext uri="{BB962C8B-B14F-4D97-AF65-F5344CB8AC3E}">
        <p14:creationId xmlns:p14="http://schemas.microsoft.com/office/powerpoint/2010/main" val="2652619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611290-1A9A-23BB-7FE2-F66EF445F0BD}"/>
              </a:ext>
            </a:extLst>
          </p:cNvPr>
          <p:cNvSpPr txBox="1"/>
          <p:nvPr/>
        </p:nvSpPr>
        <p:spPr>
          <a:xfrm>
            <a:off x="627643" y="1681405"/>
            <a:ext cx="7399939" cy="4855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Belges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accordent une importance significativement plus élevée 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produits locaux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sont 68% à trouver que les 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produits équitables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doivent 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limiter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aux produits en provenance de pays du 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produits identifiés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équitables achetés par les Belges sont par contre toujours des produits en provenance de pays du sud (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Café, Chocolat &amp; Banane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et les labels « locaux » ont une notoriété particulièrement basse.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"/>
              <a:tabLst>
                <a:tab pos="914400" algn="l"/>
              </a:tabLst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produits locaux équitables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peuvent être un 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 d’entrée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 le commerce équitable en montrant la complémentarité des gammes de produits.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"/>
              <a:tabLst>
                <a:tab pos="914400" algn="l"/>
              </a:tabLst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faut 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renforcer l’image et la notoriété des labels de produits locaux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1AA67B-2213-B271-B88B-515292C0E3F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7224" y="462167"/>
            <a:ext cx="7886700" cy="1325563"/>
          </a:xfrm>
        </p:spPr>
        <p:txBody>
          <a:bodyPr>
            <a:normAutofit/>
          </a:bodyPr>
          <a:lstStyle/>
          <a:p>
            <a:r>
              <a:rPr lang="fr-BE" sz="3600" b="1" dirty="0"/>
              <a:t>Recommandation - CE </a:t>
            </a:r>
            <a:endParaRPr lang="en-US" sz="3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583BF6-3694-FF4B-EC21-8C8663F21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92"/>
          <a:stretch/>
        </p:blipFill>
        <p:spPr>
          <a:xfrm>
            <a:off x="8565595" y="4938224"/>
            <a:ext cx="3626406" cy="1919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E74B5C-3CCE-43B1-1FB3-39085BAB9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96" r="5185"/>
          <a:stretch/>
        </p:blipFill>
        <p:spPr>
          <a:xfrm>
            <a:off x="8565595" y="2360363"/>
            <a:ext cx="3626405" cy="21372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0A2F30-4031-4AE6-39F2-D318F62267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32" r="4642"/>
          <a:stretch/>
        </p:blipFill>
        <p:spPr>
          <a:xfrm>
            <a:off x="8565595" y="0"/>
            <a:ext cx="3626406" cy="200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26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sh&#10;&#10;Description automatically generated">
            <a:extLst>
              <a:ext uri="{FF2B5EF4-FFF2-40B4-BE49-F238E27FC236}">
                <a16:creationId xmlns:a16="http://schemas.microsoft.com/office/drawing/2014/main" id="{074B9942-F4F4-5613-AEB6-906316B7F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01E47EA-5943-0E9B-7F52-C7EE0D2CFC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76429"/>
              </p:ext>
            </p:extLst>
          </p:nvPr>
        </p:nvGraphicFramePr>
        <p:xfrm>
          <a:off x="591414" y="850604"/>
          <a:ext cx="7368022" cy="600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1664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78B66-4B68-8F82-0165-CA128A8762A5}"/>
              </a:ext>
            </a:extLst>
          </p:cNvPr>
          <p:cNvSpPr txBox="1">
            <a:spLocks/>
          </p:cNvSpPr>
          <p:nvPr/>
        </p:nvSpPr>
        <p:spPr>
          <a:xfrm>
            <a:off x="838200" y="609600"/>
            <a:ext cx="3739341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3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POURQUOI LES POUVOIRS PUBLICS DOIVENT ACHETER DES PRODUITS EQUITABLES 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F6B62-63CB-4DF7-D9E1-3531FB6BB398}"/>
              </a:ext>
            </a:extLst>
          </p:cNvPr>
          <p:cNvSpPr txBox="1"/>
          <p:nvPr/>
        </p:nvSpPr>
        <p:spPr>
          <a:xfrm>
            <a:off x="862366" y="2194102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Responsabilité</a:t>
            </a:r>
            <a:r>
              <a:rPr lang="en-US" sz="1900" dirty="0"/>
              <a:t> </a:t>
            </a:r>
            <a:r>
              <a:rPr lang="en-US" sz="1900" dirty="0" err="1"/>
              <a:t>sociétale</a:t>
            </a:r>
            <a:r>
              <a:rPr lang="en-US" sz="1900" dirty="0"/>
              <a:t>, promotion du </a:t>
            </a:r>
            <a:r>
              <a:rPr lang="en-US" sz="1900" dirty="0" err="1"/>
              <a:t>développement</a:t>
            </a:r>
            <a:r>
              <a:rPr lang="en-US" sz="1900" dirty="0"/>
              <a:t> durable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Exemple</a:t>
            </a:r>
            <a:r>
              <a:rPr lang="en-US" sz="1900" dirty="0"/>
              <a:t> à </a:t>
            </a:r>
            <a:r>
              <a:rPr lang="en-US" sz="1900" dirty="0" err="1"/>
              <a:t>suivre</a:t>
            </a:r>
            <a:r>
              <a:rPr lang="en-US" sz="1900" dirty="0"/>
              <a:t>, envoi d’un signal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Cohérence</a:t>
            </a:r>
            <a:r>
              <a:rPr lang="en-US" sz="1900" dirty="0"/>
              <a:t> avec les </a:t>
            </a:r>
            <a:r>
              <a:rPr lang="en-US" sz="1900" dirty="0" err="1"/>
              <a:t>valeurs</a:t>
            </a:r>
            <a:r>
              <a:rPr lang="en-US" sz="1900" dirty="0"/>
              <a:t> et les politiques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Amélioration</a:t>
            </a:r>
            <a:r>
              <a:rPr lang="en-US" sz="1900" dirty="0"/>
              <a:t> de </a:t>
            </a:r>
            <a:r>
              <a:rPr lang="en-US" sz="1900" dirty="0" err="1"/>
              <a:t>l'image</a:t>
            </a:r>
            <a:r>
              <a:rPr lang="en-US" sz="1900" dirty="0"/>
              <a:t> des </a:t>
            </a:r>
            <a:r>
              <a:rPr lang="en-US" sz="1900" dirty="0" err="1"/>
              <a:t>pouvoirs</a:t>
            </a:r>
            <a:r>
              <a:rPr lang="en-US" sz="1900" dirty="0"/>
              <a:t> publics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8" name="Picture 7" descr="A black and white building with a flag on top&#10;&#10;Description automatically generated">
            <a:extLst>
              <a:ext uri="{FF2B5EF4-FFF2-40B4-BE49-F238E27FC236}">
                <a16:creationId xmlns:a16="http://schemas.microsoft.com/office/drawing/2014/main" id="{FAAD85FD-25C4-D795-22B0-708BAD173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34" y="661916"/>
            <a:ext cx="5896986" cy="5557909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82A73A75-2E67-F028-DC1D-84D74C6461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4568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F74F9EA-D3C1-CD73-F880-00B2A8356795}"/>
              </a:ext>
            </a:extLst>
          </p:cNvPr>
          <p:cNvSpPr txBox="1">
            <a:spLocks/>
          </p:cNvSpPr>
          <p:nvPr/>
        </p:nvSpPr>
        <p:spPr>
          <a:xfrm>
            <a:off x="3631333" y="3005555"/>
            <a:ext cx="6660576" cy="18106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9207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81A1A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79185" defTabSz="786384">
              <a:spcAft>
                <a:spcPts val="600"/>
              </a:spcAft>
              <a:defRPr/>
            </a:pPr>
            <a:r>
              <a:rPr lang="fr-BE" sz="3784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+mj-ea"/>
                <a:cs typeface="+mj-cs"/>
              </a:rPr>
              <a:t>Merci pour votre attention !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3DE96E3D-AEB3-3C51-FCCB-984DE8E0440C}"/>
              </a:ext>
            </a:extLst>
          </p:cNvPr>
          <p:cNvSpPr txBox="1">
            <a:spLocks/>
          </p:cNvSpPr>
          <p:nvPr/>
        </p:nvSpPr>
        <p:spPr>
          <a:xfrm>
            <a:off x="5708535" y="5206382"/>
            <a:ext cx="4288366" cy="100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20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81A1C"/>
              </a:buClr>
              <a:buFont typeface="Arial" panose="020B0604020202020204" pitchFamily="34" charset="0"/>
              <a:buNone/>
              <a:defRPr sz="24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rgbClr val="585756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786384">
              <a:spcBef>
                <a:spcPts val="860"/>
              </a:spcBef>
              <a:defRPr/>
            </a:pPr>
            <a:r>
              <a:rPr lang="fr-BE" sz="2064" kern="1200">
                <a:solidFill>
                  <a:srgbClr val="585756"/>
                </a:solidFill>
                <a:latin typeface="Calibri" panose="020F0502020204030204"/>
                <a:ea typeface="+mn-ea"/>
                <a:cs typeface="+mn-cs"/>
              </a:rPr>
              <a:t>Questions?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857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C0A89-786D-F431-4260-B8BD0425CD47}"/>
              </a:ext>
            </a:extLst>
          </p:cNvPr>
          <p:cNvSpPr txBox="1"/>
          <p:nvPr/>
        </p:nvSpPr>
        <p:spPr>
          <a:xfrm>
            <a:off x="4213479" y="1791802"/>
            <a:ext cx="4339137" cy="489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fr-BE" sz="2580" b="1" kern="1200" dirty="0">
                <a:solidFill>
                  <a:srgbClr val="585756"/>
                </a:solidFill>
                <a:latin typeface="Calibri" panose="020F0502020204030204"/>
                <a:ea typeface="+mn-ea"/>
                <a:cs typeface="+mn-cs"/>
              </a:rPr>
              <a:t>Trade for Development Centre</a:t>
            </a:r>
            <a:endParaRPr lang="en-US" sz="3000" b="1" dirty="0">
              <a:solidFill>
                <a:srgbClr val="585756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04D70-65DD-0760-E8B7-BA41A0B08E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406" y="643469"/>
            <a:ext cx="2572871" cy="11483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903FF0-7599-20E0-25E8-06AB208F6C55}"/>
              </a:ext>
            </a:extLst>
          </p:cNvPr>
          <p:cNvSpPr txBox="1"/>
          <p:nvPr/>
        </p:nvSpPr>
        <p:spPr>
          <a:xfrm>
            <a:off x="3749045" y="2476269"/>
            <a:ext cx="5268007" cy="105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86345">
              <a:spcBef>
                <a:spcPct val="20000"/>
              </a:spcBef>
              <a:defRPr/>
            </a:pPr>
            <a:r>
              <a:rPr lang="fr-FR" sz="1376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Rue Haute 147</a:t>
            </a:r>
          </a:p>
          <a:p>
            <a:pPr algn="ctr" defTabSz="786345">
              <a:spcBef>
                <a:spcPct val="20000"/>
              </a:spcBef>
              <a:defRPr/>
            </a:pPr>
            <a:r>
              <a:rPr lang="fr-FR" sz="1376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1000 Bruxelles</a:t>
            </a:r>
          </a:p>
          <a:p>
            <a:pPr algn="ctr" defTabSz="786345">
              <a:spcBef>
                <a:spcPct val="20000"/>
              </a:spcBef>
              <a:defRPr/>
            </a:pPr>
            <a:r>
              <a:rPr lang="fr-FR" sz="1376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</a:t>
            </a:r>
            <a:r>
              <a:rPr lang="fr-FR" sz="1376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amuel.poos@enabel.be</a:t>
            </a:r>
          </a:p>
          <a:p>
            <a:pPr algn="ctr" defTabSz="786345">
              <a:spcBef>
                <a:spcPct val="20000"/>
              </a:spcBef>
              <a:defRPr/>
            </a:pPr>
            <a:r>
              <a:rPr lang="fr-FR" sz="1376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www.tdc-enabel.be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60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"/>
          <a:stretch/>
        </p:blipFill>
        <p:spPr>
          <a:xfrm>
            <a:off x="7390990" y="5576889"/>
            <a:ext cx="1794734" cy="129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7" r="27226"/>
          <a:stretch/>
        </p:blipFill>
        <p:spPr>
          <a:xfrm>
            <a:off x="9596184" y="1671244"/>
            <a:ext cx="774237" cy="1145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48" y="-21410"/>
            <a:ext cx="2202602" cy="3303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88" y="1671244"/>
            <a:ext cx="1800200" cy="1263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9" y="2816624"/>
            <a:ext cx="2564963" cy="158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0"/>
          <a:stretch/>
        </p:blipFill>
        <p:spPr>
          <a:xfrm>
            <a:off x="9178557" y="5730521"/>
            <a:ext cx="1402748" cy="1132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259" y="4264870"/>
            <a:ext cx="2202602" cy="1466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04" y="4400624"/>
            <a:ext cx="1657335" cy="2484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684"/>
          <a:stretch/>
        </p:blipFill>
        <p:spPr>
          <a:xfrm>
            <a:off x="7425236" y="4040237"/>
            <a:ext cx="1173659" cy="1582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35" y="2868220"/>
            <a:ext cx="2414425" cy="14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84" y="-37068"/>
            <a:ext cx="2595816" cy="172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E8BCDEF-C085-4AD7-10B3-5C88988D6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557" y="365772"/>
            <a:ext cx="4875600" cy="1325160"/>
          </a:xfrm>
        </p:spPr>
        <p:txBody>
          <a:bodyPr/>
          <a:lstStyle/>
          <a:p>
            <a:r>
              <a:rPr lang="fr-BE" dirty="0"/>
              <a:t>Semaine du commerce équitable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2D526-EC08-2875-4464-6689CF737D3F}"/>
              </a:ext>
            </a:extLst>
          </p:cNvPr>
          <p:cNvSpPr/>
          <p:nvPr/>
        </p:nvSpPr>
        <p:spPr>
          <a:xfrm>
            <a:off x="709855" y="2037668"/>
            <a:ext cx="6481983" cy="503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Lancée en 2002 par le TDC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/>
              <a:buChar char=""/>
              <a:tabLst/>
              <a:defRPr/>
            </a:pP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Du 2 au 12 octobre 2024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fr-BE" sz="2400" b="1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Objectifs : Améliorer la sensibilisation et augmenter les ventes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fr-B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Créer un moment où </a:t>
            </a:r>
            <a:r>
              <a:rPr kumimoji="0" lang="fr-BE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tou</a:t>
            </a:r>
            <a:r>
              <a:rPr lang="fr-BE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s les acteurs du CE communiquent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BE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Créer de la visibilité dans les médias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r-BE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Encourager la société civile à mener des actions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fr-BE" sz="2400" b="1" dirty="0">
                <a:solidFill>
                  <a:prstClr val="black"/>
                </a:solidFill>
                <a:latin typeface="Calibri" panose="020F0502020204030204"/>
                <a:ea typeface="Calibri"/>
                <a:cs typeface="Times New Roman"/>
              </a:rPr>
              <a:t>27 projets / évènements financés par le TDC.  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Entre 100 et 200 activités dans toute la Belgique. 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/>
              <a:buChar char=""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548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109E-0F35-21AE-2C44-4AF542954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058" y="201770"/>
            <a:ext cx="8637789" cy="1325563"/>
          </a:xfrm>
        </p:spPr>
        <p:txBody>
          <a:bodyPr>
            <a:normAutofit/>
          </a:bodyPr>
          <a:lstStyle/>
          <a:p>
            <a:r>
              <a:rPr lang="fr-BE" dirty="0"/>
              <a:t>SCE – Projets financés par le TDC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249F73-7659-46EB-F0EB-39ED8EA94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28606"/>
              </p:ext>
            </p:extLst>
          </p:nvPr>
        </p:nvGraphicFramePr>
        <p:xfrm>
          <a:off x="1465652" y="1723275"/>
          <a:ext cx="9260695" cy="534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185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EAB36-8BBA-46B7-90F0-A6ECDD80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303" y="345461"/>
            <a:ext cx="5003279" cy="1325563"/>
          </a:xfrm>
        </p:spPr>
        <p:txBody>
          <a:bodyPr/>
          <a:lstStyle/>
          <a:p>
            <a:r>
              <a:rPr lang="fr-BE" dirty="0"/>
              <a:t>Semaine du Commerce équitable </a:t>
            </a:r>
          </a:p>
        </p:txBody>
      </p:sp>
      <p:sp>
        <p:nvSpPr>
          <p:cNvPr id="3" name="ZoneTexte 1">
            <a:extLst>
              <a:ext uri="{FF2B5EF4-FFF2-40B4-BE49-F238E27FC236}">
                <a16:creationId xmlns:a16="http://schemas.microsoft.com/office/drawing/2014/main" id="{D5CB5532-040B-D00F-8CA1-5D436EB269AC}"/>
              </a:ext>
            </a:extLst>
          </p:cNvPr>
          <p:cNvSpPr txBox="1"/>
          <p:nvPr/>
        </p:nvSpPr>
        <p:spPr>
          <a:xfrm>
            <a:off x="502349" y="5330664"/>
            <a:ext cx="6282501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Toutes les activités sont reprises dans un calendrier en ligne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28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www.semaineducommerceequitable.be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8D4D102-EDEB-1992-1CB6-B5FAE5DD3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538" y="0"/>
            <a:ext cx="5187462" cy="6858000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A2103C76-FE51-CE0F-AC8A-62502F5F62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2" r="19429" b="27298"/>
          <a:stretch/>
        </p:blipFill>
        <p:spPr>
          <a:xfrm>
            <a:off x="524472" y="2550531"/>
            <a:ext cx="5571528" cy="26100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206EFF-5254-3DF4-843E-FA707E25B3E4}"/>
              </a:ext>
            </a:extLst>
          </p:cNvPr>
          <p:cNvSpPr txBox="1"/>
          <p:nvPr/>
        </p:nvSpPr>
        <p:spPr>
          <a:xfrm>
            <a:off x="413572" y="2011140"/>
            <a:ext cx="314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Calendrier des évènements</a:t>
            </a:r>
          </a:p>
        </p:txBody>
      </p:sp>
    </p:spTree>
    <p:extLst>
      <p:ext uri="{BB962C8B-B14F-4D97-AF65-F5344CB8AC3E}">
        <p14:creationId xmlns:p14="http://schemas.microsoft.com/office/powerpoint/2010/main" val="370214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87E0-9EC3-D993-2F8B-1B2CA3E3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Consommation responsable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384CF-DC24-47F3-8A0D-CE87720BF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51" y="1671024"/>
            <a:ext cx="10911385" cy="52129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8FDEA7-0F1E-63A4-52D6-7D823520820B}"/>
              </a:ext>
            </a:extLst>
          </p:cNvPr>
          <p:cNvSpPr txBox="1"/>
          <p:nvPr/>
        </p:nvSpPr>
        <p:spPr>
          <a:xfrm>
            <a:off x="2548128" y="3700762"/>
            <a:ext cx="8875321" cy="256032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BE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8ABE5-7A6D-7B14-B1B3-F4A3F96C402C}"/>
              </a:ext>
            </a:extLst>
          </p:cNvPr>
          <p:cNvSpPr txBox="1"/>
          <p:nvPr/>
        </p:nvSpPr>
        <p:spPr>
          <a:xfrm>
            <a:off x="335279" y="3517882"/>
            <a:ext cx="106070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50" u="sng" dirty="0"/>
              <a:t>Source</a:t>
            </a:r>
            <a:r>
              <a:rPr lang="fr-BE" sz="1050" dirty="0"/>
              <a:t> : </a:t>
            </a:r>
            <a:r>
              <a:rPr lang="fr-BE" sz="1050" dirty="0">
                <a:hlinkClick r:id="rId3"/>
              </a:rPr>
              <a:t>Enquête d’opinion sur la consommation responsable </a:t>
            </a:r>
            <a:r>
              <a:rPr lang="fr-BE" sz="1050" dirty="0"/>
              <a:t>2023 – TDC/Incidence</a:t>
            </a:r>
          </a:p>
        </p:txBody>
      </p:sp>
    </p:spTree>
    <p:extLst>
      <p:ext uri="{BB962C8B-B14F-4D97-AF65-F5344CB8AC3E}">
        <p14:creationId xmlns:p14="http://schemas.microsoft.com/office/powerpoint/2010/main" val="270388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9C2E-191E-B9F3-3EE4-221C3DE7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Notoriété des produits équitables</a:t>
            </a:r>
          </a:p>
        </p:txBody>
      </p:sp>
      <p:pic>
        <p:nvPicPr>
          <p:cNvPr id="3" name="Image 8">
            <a:extLst>
              <a:ext uri="{FF2B5EF4-FFF2-40B4-BE49-F238E27FC236}">
                <a16:creationId xmlns:a16="http://schemas.microsoft.com/office/drawing/2014/main" id="{25E9CAA1-3128-B52B-6CD2-8934745E3B9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535" y="1671024"/>
            <a:ext cx="10012385" cy="5159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50D535-BCD1-E348-0E9B-ECC704975351}"/>
              </a:ext>
            </a:extLst>
          </p:cNvPr>
          <p:cNvSpPr txBox="1"/>
          <p:nvPr/>
        </p:nvSpPr>
        <p:spPr>
          <a:xfrm>
            <a:off x="382307" y="2035193"/>
            <a:ext cx="106070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fr-B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Baromètre 2022 sur le commerce équitable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02344-C89F-747C-A50D-E181F612E2E0}"/>
              </a:ext>
            </a:extLst>
          </p:cNvPr>
          <p:cNvSpPr txBox="1"/>
          <p:nvPr/>
        </p:nvSpPr>
        <p:spPr>
          <a:xfrm>
            <a:off x="1799302" y="1486358"/>
            <a:ext cx="702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Les répondants connaissent en moyenne 5 produits équitables</a:t>
            </a:r>
          </a:p>
        </p:txBody>
      </p:sp>
    </p:spTree>
    <p:extLst>
      <p:ext uri="{BB962C8B-B14F-4D97-AF65-F5344CB8AC3E}">
        <p14:creationId xmlns:p14="http://schemas.microsoft.com/office/powerpoint/2010/main" val="202252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1D4A-7592-AAF8-657D-54367932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Effet des crises sur la consommation</a:t>
            </a: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176A3D58-6015-168B-43AF-CCD7EA0F4B3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43000" y="1672024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: </a:t>
            </a:r>
            <a:r>
              <a:rPr lang="fr-FR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différents crises que nous connaissons (Covid-19, augmentation du coût de l’énergie et des prix, les changements climatiques) ont-elles modifiés durablement l’importance de vos critères de choix lors de vos achats ?</a:t>
            </a:r>
            <a:endParaRPr lang="fr-BE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17D5CA24-953A-C598-89A5-9248A3C6A4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46692"/>
            <a:ext cx="9610205" cy="2476236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77438BCC-B3A8-39E3-9CCD-412755CBC8B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50691"/>
            <a:ext cx="9574125" cy="2361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1A64E5-F970-BBB7-6706-CEACE30C7FB1}"/>
              </a:ext>
            </a:extLst>
          </p:cNvPr>
          <p:cNvSpPr txBox="1"/>
          <p:nvPr/>
        </p:nvSpPr>
        <p:spPr>
          <a:xfrm>
            <a:off x="1241270" y="6385581"/>
            <a:ext cx="53946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50" u="sng" dirty="0"/>
              <a:t>Source</a:t>
            </a:r>
            <a:r>
              <a:rPr lang="fr-BE" sz="1050" dirty="0"/>
              <a:t> : </a:t>
            </a:r>
            <a:r>
              <a:rPr lang="fr-BE" sz="1050" dirty="0">
                <a:hlinkClick r:id="rId5"/>
              </a:rPr>
              <a:t>Enquête d’opinion sur la consommation responsable </a:t>
            </a:r>
            <a:r>
              <a:rPr lang="fr-BE" sz="1050" dirty="0"/>
              <a:t>2023 – TDC/Incidence</a:t>
            </a:r>
          </a:p>
        </p:txBody>
      </p:sp>
    </p:spTree>
    <p:extLst>
      <p:ext uri="{BB962C8B-B14F-4D97-AF65-F5344CB8AC3E}">
        <p14:creationId xmlns:p14="http://schemas.microsoft.com/office/powerpoint/2010/main" val="329137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A7A24-8C7C-E41C-2195-3F1138DA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Raisons du changement d’habitude</a:t>
            </a:r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D7DF88D3-115B-A9EE-0E39-E4784196EC8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68" y="1351212"/>
            <a:ext cx="10119656" cy="5161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0A89A8-1704-C03B-3DD3-F93731F2925B}"/>
              </a:ext>
            </a:extLst>
          </p:cNvPr>
          <p:cNvSpPr txBox="1"/>
          <p:nvPr/>
        </p:nvSpPr>
        <p:spPr>
          <a:xfrm>
            <a:off x="1241270" y="6385581"/>
            <a:ext cx="53946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50" u="sng" dirty="0"/>
              <a:t>Source</a:t>
            </a:r>
            <a:r>
              <a:rPr lang="fr-BE" sz="1050" dirty="0"/>
              <a:t> : </a:t>
            </a:r>
            <a:r>
              <a:rPr lang="fr-BE" sz="1050" dirty="0">
                <a:hlinkClick r:id="rId3"/>
              </a:rPr>
              <a:t>Enquête d’opinion sur la consommation responsable </a:t>
            </a:r>
            <a:r>
              <a:rPr lang="fr-BE" sz="1050" dirty="0"/>
              <a:t>2023 – TDC/Incidence</a:t>
            </a:r>
          </a:p>
        </p:txBody>
      </p:sp>
    </p:spTree>
    <p:extLst>
      <p:ext uri="{BB962C8B-B14F-4D97-AF65-F5344CB8AC3E}">
        <p14:creationId xmlns:p14="http://schemas.microsoft.com/office/powerpoint/2010/main" val="233514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87E0-9EC3-D993-2F8B-1B2CA3E3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345461"/>
            <a:ext cx="10737669" cy="1325563"/>
          </a:xfrm>
        </p:spPr>
        <p:txBody>
          <a:bodyPr>
            <a:normAutofit/>
          </a:bodyPr>
          <a:lstStyle/>
          <a:p>
            <a:r>
              <a:rPr lang="fr-BE" sz="4000" dirty="0"/>
              <a:t>Obstacles à une consommation responsable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8ABE5-7A6D-7B14-B1B3-F4A3F96C402C}"/>
              </a:ext>
            </a:extLst>
          </p:cNvPr>
          <p:cNvSpPr txBox="1"/>
          <p:nvPr/>
        </p:nvSpPr>
        <p:spPr>
          <a:xfrm>
            <a:off x="335279" y="3517882"/>
            <a:ext cx="106070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50" u="sng" dirty="0"/>
              <a:t>Source</a:t>
            </a:r>
            <a:r>
              <a:rPr lang="fr-BE" sz="1050" dirty="0"/>
              <a:t> : </a:t>
            </a:r>
            <a:r>
              <a:rPr lang="fr-BE" sz="1050" dirty="0">
                <a:hlinkClick r:id="rId2"/>
              </a:rPr>
              <a:t>Enquête d’opinion sur la consommation responsable </a:t>
            </a:r>
            <a:r>
              <a:rPr lang="fr-BE" sz="1050" dirty="0"/>
              <a:t>2023 – TDC/Incidence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A2E59-0DE3-EAA0-53D9-53297BCC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302" y="1831893"/>
            <a:ext cx="9802226" cy="47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42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owerpoint Enabel français 16-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B-17-18908-Powerpoint FR 16-9-bhf-201217" id="{3D30AD78-8111-4584-9354-BACD059127A8}" vid="{A31B9D27-5C67-4947-A262-8E26CCA62760}"/>
    </a:ext>
  </a:extLst>
</a:theme>
</file>

<file path=ppt/theme/theme3.xml><?xml version="1.0" encoding="utf-8"?>
<a:theme xmlns:a="http://schemas.openxmlformats.org/drawingml/2006/main" name="1_Powerpoint Enabel français 16-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B-17-18908-Powerpoint FR 16-9-bhf-201217" id="{3D30AD78-8111-4584-9354-BACD059127A8}" vid="{A31B9D27-5C67-4947-A262-8E26CCA6276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545</Words>
  <Application>Microsoft Office PowerPoint</Application>
  <PresentationFormat>Widescreen</PresentationFormat>
  <Paragraphs>75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Arial Narrow</vt:lpstr>
      <vt:lpstr>Calibri</vt:lpstr>
      <vt:lpstr>Symbol</vt:lpstr>
      <vt:lpstr>Wingdings</vt:lpstr>
      <vt:lpstr>Office Theme</vt:lpstr>
      <vt:lpstr>Powerpoint Enabel français 16-9</vt:lpstr>
      <vt:lpstr>1_Powerpoint Enabel français 16-9</vt:lpstr>
      <vt:lpstr>Communes du commerce équitable  6 juin 2024</vt:lpstr>
      <vt:lpstr>Semaine du commerce équitable</vt:lpstr>
      <vt:lpstr>SCE – Projets financés par le TDC</vt:lpstr>
      <vt:lpstr>Semaine du Commerce équitable </vt:lpstr>
      <vt:lpstr>Consommation responsable ? </vt:lpstr>
      <vt:lpstr>Notoriété des produits équitables</vt:lpstr>
      <vt:lpstr>Effet des crises sur la consommation</vt:lpstr>
      <vt:lpstr>Raisons du changement d’habitude</vt:lpstr>
      <vt:lpstr>Obstacles à une consommation responsable ? </vt:lpstr>
      <vt:lpstr>Notoriété des produits</vt:lpstr>
      <vt:lpstr>Accord sur la définition</vt:lpstr>
      <vt:lpstr>Hiérarchisation de types de produits</vt:lpstr>
      <vt:lpstr>Le commerce équitable de produits belges</vt:lpstr>
      <vt:lpstr>Recommandation - CE </vt:lpstr>
      <vt:lpstr>PowerPoint Presentation</vt:lpstr>
      <vt:lpstr>PowerPoint Presentation</vt:lpstr>
      <vt:lpstr>PowerPoint Presentation</vt:lpstr>
    </vt:vector>
  </TitlesOfParts>
  <Company>Enabel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Matrice slides FR</dc:title>
  <dc:creator>POOS, Samuel</dc:creator>
  <cp:lastModifiedBy>POOS, Samuel</cp:lastModifiedBy>
  <cp:revision>11</cp:revision>
  <dcterms:created xsi:type="dcterms:W3CDTF">2024-05-13T13:35:15Z</dcterms:created>
  <dcterms:modified xsi:type="dcterms:W3CDTF">2024-06-06T07:23:55Z</dcterms:modified>
</cp:coreProperties>
</file>